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2" r:id="rId23"/>
    <p:sldId id="277" r:id="rId24"/>
    <p:sldId id="278" r:id="rId25"/>
    <p:sldId id="279" r:id="rId26"/>
    <p:sldId id="280" r:id="rId27"/>
    <p:sldId id="283" r:id="rId28"/>
    <p:sldId id="281" r:id="rId29"/>
    <p:sldId id="284" r:id="rId30"/>
  </p:sldIdLst>
  <p:sldSz cx="8280400" cy="9144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2" autoAdjust="0"/>
    <p:restoredTop sz="94624" autoAdjust="0"/>
  </p:normalViewPr>
  <p:slideViewPr>
    <p:cSldViewPr>
      <p:cViewPr varScale="1">
        <p:scale>
          <a:sx n="52" d="100"/>
          <a:sy n="52" d="100"/>
        </p:scale>
        <p:origin x="-1512" y="-84"/>
      </p:cViewPr>
      <p:guideLst>
        <p:guide orient="horz" pos="2880"/>
        <p:guide pos="26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21032" y="2840569"/>
            <a:ext cx="7038340" cy="196003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42061" y="5181600"/>
            <a:ext cx="579628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5568-7BFA-4173-ADAE-5ACD29C7E605}" type="datetimeFigureOut">
              <a:rPr lang="it-IT" smtClean="0"/>
              <a:pPr/>
              <a:t>24/06/2019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3CD6E-41C3-45B4-AEF0-68E2E530919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12000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5568-7BFA-4173-ADAE-5ACD29C7E605}" type="datetimeFigureOut">
              <a:rPr lang="it-IT" smtClean="0"/>
              <a:pPr/>
              <a:t>24/06/2019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3CD6E-41C3-45B4-AEF0-68E2E530919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12000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003290" y="366189"/>
            <a:ext cx="1863091" cy="780203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14020" y="366189"/>
            <a:ext cx="5451264" cy="780203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5568-7BFA-4173-ADAE-5ACD29C7E605}" type="datetimeFigureOut">
              <a:rPr lang="it-IT" smtClean="0"/>
              <a:pPr/>
              <a:t>24/06/2019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3CD6E-41C3-45B4-AEF0-68E2E530919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12000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5568-7BFA-4173-ADAE-5ACD29C7E605}" type="datetimeFigureOut">
              <a:rPr lang="it-IT" smtClean="0"/>
              <a:pPr/>
              <a:t>24/06/2019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3CD6E-41C3-45B4-AEF0-68E2E530919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12000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4095" y="5875867"/>
            <a:ext cx="703834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4095" y="3875623"/>
            <a:ext cx="703834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5568-7BFA-4173-ADAE-5ACD29C7E605}" type="datetimeFigureOut">
              <a:rPr lang="it-IT" smtClean="0"/>
              <a:pPr/>
              <a:t>24/06/2019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3CD6E-41C3-45B4-AEF0-68E2E530919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12000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14021" y="2133605"/>
            <a:ext cx="3657178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209204" y="2133605"/>
            <a:ext cx="3657178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5568-7BFA-4173-ADAE-5ACD29C7E605}" type="datetimeFigureOut">
              <a:rPr lang="it-IT" smtClean="0"/>
              <a:pPr/>
              <a:t>24/06/2019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3CD6E-41C3-45B4-AEF0-68E2E530919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12000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14022" y="2046817"/>
            <a:ext cx="3658615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14022" y="2899833"/>
            <a:ext cx="3658615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206331" y="2046817"/>
            <a:ext cx="3660052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206331" y="2899833"/>
            <a:ext cx="3660052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5568-7BFA-4173-ADAE-5ACD29C7E605}" type="datetimeFigureOut">
              <a:rPr lang="it-IT" smtClean="0"/>
              <a:pPr/>
              <a:t>24/06/2019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3CD6E-41C3-45B4-AEF0-68E2E530919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12000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5568-7BFA-4173-ADAE-5ACD29C7E605}" type="datetimeFigureOut">
              <a:rPr lang="it-IT" smtClean="0"/>
              <a:pPr/>
              <a:t>24/06/2019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3CD6E-41C3-45B4-AEF0-68E2E530919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12000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5568-7BFA-4173-ADAE-5ACD29C7E605}" type="datetimeFigureOut">
              <a:rPr lang="it-IT" smtClean="0"/>
              <a:pPr/>
              <a:t>24/06/2019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3CD6E-41C3-45B4-AEF0-68E2E530919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12000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4023" y="364067"/>
            <a:ext cx="2724194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7407" y="364072"/>
            <a:ext cx="4628975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14023" y="1913472"/>
            <a:ext cx="2724194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5568-7BFA-4173-ADAE-5ACD29C7E605}" type="datetimeFigureOut">
              <a:rPr lang="it-IT" smtClean="0"/>
              <a:pPr/>
              <a:t>24/06/2019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3CD6E-41C3-45B4-AEF0-68E2E530919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12000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23016" y="6400804"/>
            <a:ext cx="496824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623016" y="817033"/>
            <a:ext cx="496824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623016" y="7156455"/>
            <a:ext cx="496824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5568-7BFA-4173-ADAE-5ACD29C7E605}" type="datetimeFigureOut">
              <a:rPr lang="it-IT" smtClean="0"/>
              <a:pPr/>
              <a:t>24/06/2019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3CD6E-41C3-45B4-AEF0-68E2E530919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12000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14021" y="366184"/>
            <a:ext cx="745236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14021" y="2133605"/>
            <a:ext cx="745236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14020" y="8475139"/>
            <a:ext cx="193209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45568-7BFA-4173-ADAE-5ACD29C7E605}" type="datetimeFigureOut">
              <a:rPr lang="it-IT" smtClean="0"/>
              <a:pPr/>
              <a:t>24/06/2019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2829138" y="8475139"/>
            <a:ext cx="262212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5934287" y="8475139"/>
            <a:ext cx="193209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3CD6E-41C3-45B4-AEF0-68E2E5309195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advClick="0" advTm="12000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Ci%20Vuole%20Un%20Fiore%20(1)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G_20190418_1735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431801" y="431801"/>
            <a:ext cx="9144000" cy="8280400"/>
          </a:xfrm>
          <a:prstGeom prst="rect">
            <a:avLst/>
          </a:prstGeom>
        </p:spPr>
      </p:pic>
      <p:pic>
        <p:nvPicPr>
          <p:cNvPr id="5" name="Ci Vuole Un Fiore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987800" y="4419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g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5029" y="1071539"/>
            <a:ext cx="6210344" cy="7123436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</p:spTree>
  </p:cSld>
  <p:clrMapOvr>
    <a:masterClrMapping/>
  </p:clrMapOvr>
  <p:transition advClick="0" advTm="1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2522" y="285723"/>
            <a:ext cx="6641589" cy="5267245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8" name="Immagine 7" descr="IMG_20190110_100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8735" y="5929327"/>
            <a:ext cx="3881466" cy="2411033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9" name="Immagine 8" descr="IMG_20190110_1006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67693" y="6429393"/>
            <a:ext cx="3795210" cy="2357455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</p:spTree>
  </p:cSld>
  <p:clrMapOvr>
    <a:masterClrMapping/>
  </p:clrMapOvr>
  <p:transition advClick="0" advTm="1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20190110_1008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992" y="357162"/>
            <a:ext cx="4571475" cy="2839643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3" name="Immagine 2" descr="IMG_20190110_1009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60124" y="3000369"/>
            <a:ext cx="4916523" cy="3053975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4" name="Immagine 3" descr="IMG_20190114_1006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4991" y="5643574"/>
            <a:ext cx="4916523" cy="3053975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</p:spTree>
  </p:cSld>
  <p:clrMapOvr>
    <a:masterClrMapping/>
  </p:clrMapOvr>
  <p:transition advClick="0" advTm="1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8806" y="544511"/>
            <a:ext cx="6582792" cy="8054987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4124" y="214286"/>
            <a:ext cx="5132159" cy="1565051"/>
          </a:xfrm>
          <a:prstGeom prst="rect">
            <a:avLst/>
          </a:prstGeom>
        </p:spPr>
      </p:pic>
      <p:pic>
        <p:nvPicPr>
          <p:cNvPr id="3" name="Immagine 2" descr="IMG_20190116_1439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7541" y="1857359"/>
            <a:ext cx="5606561" cy="3482603"/>
          </a:xfrm>
          <a:prstGeom prst="flowChartAlternateProcess">
            <a:avLst/>
          </a:prstGeom>
          <a:ln w="76200">
            <a:solidFill>
              <a:srgbClr val="00B050"/>
            </a:solidFill>
          </a:ln>
        </p:spPr>
      </p:pic>
      <p:pic>
        <p:nvPicPr>
          <p:cNvPr id="5" name="Immagine 4" descr="fase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3756" y="5929323"/>
            <a:ext cx="3021426" cy="2517648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</p:pic>
      <p:sp>
        <p:nvSpPr>
          <p:cNvPr id="6" name="CasellaDiTesto 5"/>
          <p:cNvSpPr txBox="1"/>
          <p:nvPr/>
        </p:nvSpPr>
        <p:spPr>
          <a:xfrm>
            <a:off x="4140201" y="5572134"/>
            <a:ext cx="379521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 smtClean="0">
                <a:solidFill>
                  <a:srgbClr val="0070C0"/>
                </a:solidFill>
              </a:rPr>
              <a:t>16 gennaio</a:t>
            </a:r>
          </a:p>
          <a:p>
            <a:r>
              <a:rPr lang="it-IT" sz="2600" dirty="0" smtClean="0"/>
              <a:t>Dalla terra è spuntato un </a:t>
            </a:r>
            <a:r>
              <a:rPr lang="it-IT" sz="2600" dirty="0" err="1" smtClean="0"/>
              <a:t>gambettino</a:t>
            </a:r>
            <a:r>
              <a:rPr lang="it-IT" sz="2600" dirty="0" smtClean="0"/>
              <a:t> che è uscito dalla spaccatura del seme.</a:t>
            </a:r>
          </a:p>
          <a:p>
            <a:r>
              <a:rPr lang="it-IT" sz="2600" dirty="0" smtClean="0"/>
              <a:t>Il fagiolo è </a:t>
            </a:r>
            <a:r>
              <a:rPr lang="it-IT" sz="2600" dirty="0" smtClean="0">
                <a:solidFill>
                  <a:srgbClr val="FF0000"/>
                </a:solidFill>
              </a:rPr>
              <a:t>germogliato</a:t>
            </a:r>
            <a:r>
              <a:rPr lang="it-IT" sz="2600" dirty="0" smtClean="0"/>
              <a:t>.</a:t>
            </a:r>
            <a:endParaRPr lang="it-IT" sz="2600" dirty="0"/>
          </a:p>
        </p:txBody>
      </p:sp>
    </p:spTree>
  </p:cSld>
  <p:clrMapOvr>
    <a:masterClrMapping/>
  </p:clrMapOvr>
  <p:transition advClick="0" advTm="1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ase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3756" y="714348"/>
            <a:ext cx="3271678" cy="2764536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</p:pic>
      <p:sp>
        <p:nvSpPr>
          <p:cNvPr id="4" name="CasellaDiTesto 3"/>
          <p:cNvSpPr txBox="1"/>
          <p:nvPr/>
        </p:nvSpPr>
        <p:spPr>
          <a:xfrm>
            <a:off x="4312712" y="642912"/>
            <a:ext cx="353644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 smtClean="0">
                <a:solidFill>
                  <a:srgbClr val="0070C0"/>
                </a:solidFill>
              </a:rPr>
              <a:t>17 gennaio</a:t>
            </a:r>
          </a:p>
          <a:p>
            <a:r>
              <a:rPr lang="it-IT" sz="2600" dirty="0" smtClean="0"/>
              <a:t>Il </a:t>
            </a:r>
            <a:r>
              <a:rPr lang="it-IT" sz="2600" dirty="0" smtClean="0">
                <a:solidFill>
                  <a:srgbClr val="FF0000"/>
                </a:solidFill>
              </a:rPr>
              <a:t>fusticino</a:t>
            </a:r>
            <a:r>
              <a:rPr lang="it-IT" sz="2600" dirty="0" smtClean="0"/>
              <a:t> si è allungato, il </a:t>
            </a:r>
            <a:r>
              <a:rPr lang="it-IT" sz="2600" dirty="0" smtClean="0">
                <a:solidFill>
                  <a:srgbClr val="FF0000"/>
                </a:solidFill>
              </a:rPr>
              <a:t>tegumento</a:t>
            </a:r>
            <a:r>
              <a:rPr lang="it-IT" sz="2600" dirty="0" smtClean="0"/>
              <a:t> non c’è più e dai cotiledoni spuntano due </a:t>
            </a:r>
            <a:r>
              <a:rPr lang="it-IT" sz="2600" dirty="0" smtClean="0">
                <a:solidFill>
                  <a:srgbClr val="FF0000"/>
                </a:solidFill>
              </a:rPr>
              <a:t>foglioline</a:t>
            </a:r>
            <a:r>
              <a:rPr lang="it-IT" sz="2600" dirty="0" smtClean="0"/>
              <a:t>.</a:t>
            </a:r>
            <a:endParaRPr lang="it-IT" sz="2600" dirty="0"/>
          </a:p>
        </p:txBody>
      </p:sp>
      <p:pic>
        <p:nvPicPr>
          <p:cNvPr id="6" name="Immagine 5" descr="img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3756" y="4929192"/>
            <a:ext cx="3269334" cy="2643207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CasellaDiTesto 6"/>
          <p:cNvSpPr txBox="1"/>
          <p:nvPr/>
        </p:nvSpPr>
        <p:spPr>
          <a:xfrm>
            <a:off x="4140201" y="5500695"/>
            <a:ext cx="379521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 smtClean="0">
                <a:solidFill>
                  <a:srgbClr val="0070C0"/>
                </a:solidFill>
              </a:rPr>
              <a:t>18 gennaio</a:t>
            </a:r>
          </a:p>
          <a:p>
            <a:r>
              <a:rPr lang="it-IT" sz="2600" dirty="0" smtClean="0"/>
              <a:t>Le foglioline sono uscite dai cotiledoni.</a:t>
            </a:r>
            <a:endParaRPr lang="it-IT" sz="2600" dirty="0"/>
          </a:p>
        </p:txBody>
      </p:sp>
    </p:spTree>
  </p:cSld>
  <p:clrMapOvr>
    <a:masterClrMapping/>
  </p:clrMapOvr>
  <p:transition advClick="0" advTm="1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3755" y="642911"/>
            <a:ext cx="4242981" cy="2932184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</p:pic>
      <p:sp>
        <p:nvSpPr>
          <p:cNvPr id="4" name="CasellaDiTesto 3"/>
          <p:cNvSpPr txBox="1"/>
          <p:nvPr/>
        </p:nvSpPr>
        <p:spPr>
          <a:xfrm>
            <a:off x="5002749" y="500037"/>
            <a:ext cx="301891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 smtClean="0">
                <a:solidFill>
                  <a:srgbClr val="0070C0"/>
                </a:solidFill>
              </a:rPr>
              <a:t>21 gennaio</a:t>
            </a:r>
          </a:p>
          <a:p>
            <a:r>
              <a:rPr lang="it-IT" sz="2600" dirty="0" smtClean="0"/>
              <a:t>Le foglie e il </a:t>
            </a:r>
            <a:r>
              <a:rPr lang="it-IT" sz="2600" dirty="0" err="1" smtClean="0"/>
              <a:t>fusticino</a:t>
            </a:r>
            <a:r>
              <a:rPr lang="it-IT" sz="2600" dirty="0" smtClean="0"/>
              <a:t> sono cresciuti.</a:t>
            </a:r>
          </a:p>
          <a:p>
            <a:r>
              <a:rPr lang="it-IT" sz="2600" dirty="0" smtClean="0"/>
              <a:t>I cotiledoni diventano sempre più piccoli.</a:t>
            </a:r>
            <a:endParaRPr lang="it-IT" sz="26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089004" y="4572004"/>
            <a:ext cx="293266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 smtClean="0">
                <a:solidFill>
                  <a:srgbClr val="0070C0"/>
                </a:solidFill>
              </a:rPr>
              <a:t>29 gennaio</a:t>
            </a:r>
          </a:p>
          <a:p>
            <a:r>
              <a:rPr lang="it-IT" sz="2600" dirty="0" smtClean="0"/>
              <a:t>Il fusto è sempre più lungo, sono spuntate altre tre foglioline.</a:t>
            </a:r>
          </a:p>
          <a:p>
            <a:r>
              <a:rPr lang="it-IT" sz="2600" dirty="0" smtClean="0"/>
              <a:t>I cotiledoni si sono seccati e sono caduti.</a:t>
            </a:r>
            <a:endParaRPr lang="it-IT" sz="2600" dirty="0"/>
          </a:p>
        </p:txBody>
      </p:sp>
      <p:pic>
        <p:nvPicPr>
          <p:cNvPr id="8" name="Immagine 7" descr="img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0010" y="4572004"/>
            <a:ext cx="4146713" cy="3214711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ransition advClick="0" advTm="1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3758" y="357159"/>
            <a:ext cx="4055003" cy="3000396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Immagine 4" descr="img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3756" y="4357686"/>
            <a:ext cx="3978697" cy="4357719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</p:pic>
      <p:sp>
        <p:nvSpPr>
          <p:cNvPr id="6" name="CasellaDiTesto 5"/>
          <p:cNvSpPr txBox="1"/>
          <p:nvPr/>
        </p:nvSpPr>
        <p:spPr>
          <a:xfrm>
            <a:off x="5002749" y="357162"/>
            <a:ext cx="28464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6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743985" y="285724"/>
            <a:ext cx="319142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 smtClean="0">
                <a:solidFill>
                  <a:srgbClr val="0070C0"/>
                </a:solidFill>
              </a:rPr>
              <a:t>15 febbraio</a:t>
            </a:r>
          </a:p>
          <a:p>
            <a:r>
              <a:rPr lang="it-IT" sz="2600" dirty="0" smtClean="0"/>
              <a:t>Il fusto si è ramificato, sono spuntate altre foglioline.</a:t>
            </a:r>
          </a:p>
          <a:p>
            <a:r>
              <a:rPr lang="it-IT" sz="2600" dirty="0" smtClean="0"/>
              <a:t>Adesso la nostra piantina di fagiolo è proprio rigogliosa.</a:t>
            </a:r>
            <a:endParaRPr lang="it-IT" sz="26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4657731" y="4214813"/>
            <a:ext cx="362267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 smtClean="0">
                <a:solidFill>
                  <a:srgbClr val="0070C0"/>
                </a:solidFill>
              </a:rPr>
              <a:t>All’inizio di marzo  </a:t>
            </a:r>
            <a:r>
              <a:rPr lang="it-IT" sz="2600" dirty="0" smtClean="0"/>
              <a:t>sono spuntati alcuni </a:t>
            </a:r>
            <a:r>
              <a:rPr lang="it-IT" sz="2600" dirty="0" smtClean="0">
                <a:solidFill>
                  <a:srgbClr val="FF0000"/>
                </a:solidFill>
              </a:rPr>
              <a:t>fiori</a:t>
            </a:r>
            <a:r>
              <a:rPr lang="it-IT" sz="2600" dirty="0" smtClean="0"/>
              <a:t>: sono piccoli, chiari, un po’ chiusi. Col passare dei giorni si sono aperti e da essi sono nati i </a:t>
            </a:r>
            <a:r>
              <a:rPr lang="it-IT" sz="2600" dirty="0" smtClean="0">
                <a:solidFill>
                  <a:srgbClr val="FF0000"/>
                </a:solidFill>
              </a:rPr>
              <a:t>baccelli</a:t>
            </a:r>
            <a:r>
              <a:rPr lang="it-IT" sz="2600" dirty="0" smtClean="0"/>
              <a:t> dei fagioli. Finalmente la nostra pianta ha prodotto i suoi </a:t>
            </a:r>
            <a:r>
              <a:rPr lang="it-IT" sz="2600" dirty="0" smtClean="0">
                <a:solidFill>
                  <a:srgbClr val="FF0000"/>
                </a:solidFill>
              </a:rPr>
              <a:t>frutti</a:t>
            </a:r>
            <a:r>
              <a:rPr lang="it-IT" sz="2600" dirty="0" smtClean="0"/>
              <a:t>!</a:t>
            </a:r>
            <a:endParaRPr lang="it-IT" sz="2600" dirty="0"/>
          </a:p>
        </p:txBody>
      </p:sp>
    </p:spTree>
  </p:cSld>
  <p:clrMapOvr>
    <a:masterClrMapping/>
  </p:clrMapOvr>
  <p:transition advClick="0" advTm="2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03756" y="5857884"/>
            <a:ext cx="733165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 smtClean="0">
                <a:solidFill>
                  <a:srgbClr val="0070C0"/>
                </a:solidFill>
              </a:rPr>
              <a:t>8 aprile</a:t>
            </a:r>
          </a:p>
          <a:p>
            <a:r>
              <a:rPr lang="it-IT" sz="2600" dirty="0" smtClean="0"/>
              <a:t>La nostra pianta è arrivata quasi alla fine del </a:t>
            </a:r>
            <a:r>
              <a:rPr lang="it-IT" sz="2600" dirty="0" smtClean="0">
                <a:solidFill>
                  <a:srgbClr val="FF0000"/>
                </a:solidFill>
              </a:rPr>
              <a:t>ciclo vitale</a:t>
            </a:r>
            <a:r>
              <a:rPr lang="it-IT" sz="2600" dirty="0" smtClean="0"/>
              <a:t>: le foglie sono ingiallite, i baccelli sono cresciuti e si stanno seccando. Dentro però ci sono i nuovi semi di fagioli, bianchi e lisci.</a:t>
            </a:r>
          </a:p>
          <a:p>
            <a:r>
              <a:rPr lang="it-IT" sz="2600" dirty="0" smtClean="0"/>
              <a:t>È avvenuta la </a:t>
            </a:r>
            <a:r>
              <a:rPr lang="it-IT" sz="2600" dirty="0" smtClean="0">
                <a:solidFill>
                  <a:srgbClr val="FF0000"/>
                </a:solidFill>
              </a:rPr>
              <a:t>riproduzione</a:t>
            </a:r>
            <a:r>
              <a:rPr lang="it-IT" sz="2600" dirty="0" smtClean="0"/>
              <a:t>!</a:t>
            </a:r>
            <a:endParaRPr lang="it-IT" sz="2600" dirty="0"/>
          </a:p>
        </p:txBody>
      </p:sp>
      <p:pic>
        <p:nvPicPr>
          <p:cNvPr id="3" name="Immagine 2" descr="img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0046" y="642910"/>
            <a:ext cx="6860308" cy="4897005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ransition advClick="0" advTm="14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380048" y="0"/>
            <a:ext cx="37925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Nel </a:t>
            </a:r>
            <a:r>
              <a:rPr lang="it-IT" sz="54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cotone…</a:t>
            </a:r>
            <a:endParaRPr lang="it-IT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6" name="Immagine 5" descr="IMG_20190115_1316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0011" y="928666"/>
            <a:ext cx="2242595" cy="2476485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7" name="Immagine 6" descr="IMG_20190117_1249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30238" y="857227"/>
            <a:ext cx="2264188" cy="2500331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9" name="Immagine 8" descr="IMG_20190118_1641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0012" y="3500434"/>
            <a:ext cx="2242624" cy="2476517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3" name="Immagine 12" descr="IMG_20190121_1258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30240" y="3476621"/>
            <a:ext cx="2285751" cy="2524143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4" name="Immagine 13" descr="IMG_20190123_16554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0012" y="6143639"/>
            <a:ext cx="2264186" cy="2500331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5" name="Immagine 14" descr="IMG_20190129_12582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30238" y="6143636"/>
            <a:ext cx="2328880" cy="2571768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18" name="CasellaDiTesto 17"/>
          <p:cNvSpPr txBox="1"/>
          <p:nvPr/>
        </p:nvSpPr>
        <p:spPr>
          <a:xfrm>
            <a:off x="2328851" y="5357819"/>
            <a:ext cx="603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 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6382825" y="5429256"/>
            <a:ext cx="690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 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2328850" y="8143900"/>
            <a:ext cx="690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 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6469080" y="8143900"/>
            <a:ext cx="603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 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3191399" y="1214417"/>
            <a:ext cx="14663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0070C0"/>
                </a:solidFill>
                <a:latin typeface="Bahnschrift Condensed" pitchFamily="34" charset="0"/>
              </a:rPr>
              <a:t>… per vedere le radici</a:t>
            </a:r>
            <a:endParaRPr lang="it-IT" sz="2800" dirty="0">
              <a:solidFill>
                <a:srgbClr val="0070C0"/>
              </a:solidFill>
              <a:latin typeface="Bahnschrift Condensed" pitchFamily="34" charset="0"/>
            </a:endParaRPr>
          </a:p>
        </p:txBody>
      </p:sp>
    </p:spTree>
  </p:cSld>
  <p:clrMapOvr>
    <a:masterClrMapping/>
  </p:clrMapOvr>
  <p:transition advClick="0" advTm="1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/>
          <p:cNvSpPr txBox="1"/>
          <p:nvPr/>
        </p:nvSpPr>
        <p:spPr>
          <a:xfrm>
            <a:off x="1358483" y="952476"/>
            <a:ext cx="621034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Anno scolastico 2018 – 2019</a:t>
            </a:r>
          </a:p>
          <a:p>
            <a:endParaRPr lang="it-IT" sz="3200" dirty="0" smtClean="0"/>
          </a:p>
          <a:p>
            <a:r>
              <a:rPr lang="it-IT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Istituto Comprensivo </a:t>
            </a:r>
          </a:p>
          <a:p>
            <a:r>
              <a:rPr lang="it-IT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“G. Monaco” di</a:t>
            </a:r>
          </a:p>
          <a:p>
            <a:r>
              <a:rPr lang="it-IT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 </a:t>
            </a:r>
            <a:r>
              <a:rPr lang="it-IT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Castel</a:t>
            </a:r>
            <a:r>
              <a:rPr lang="it-IT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 </a:t>
            </a:r>
            <a:r>
              <a:rPr lang="it-IT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Focognano</a:t>
            </a:r>
            <a:endParaRPr lang="it-IT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Arial Rounded MT Bold" pitchFamily="34" charset="0"/>
            </a:endParaRPr>
          </a:p>
          <a:p>
            <a:endParaRPr lang="it-IT" sz="2400" dirty="0" smtClean="0"/>
          </a:p>
          <a:p>
            <a:endParaRPr lang="it-IT" sz="2400" dirty="0" smtClean="0"/>
          </a:p>
          <a:p>
            <a:r>
              <a:rPr lang="it-IT" sz="3600" dirty="0" smtClean="0">
                <a:solidFill>
                  <a:srgbClr val="FF0000"/>
                </a:solidFill>
                <a:latin typeface="Arial Rounded MT Bold" pitchFamily="34" charset="0"/>
              </a:rPr>
              <a:t>Esperienza dei bambini </a:t>
            </a:r>
          </a:p>
          <a:p>
            <a:r>
              <a:rPr lang="it-IT" sz="3600" dirty="0" smtClean="0">
                <a:solidFill>
                  <a:srgbClr val="FF0000"/>
                </a:solidFill>
                <a:latin typeface="Arial Rounded MT Bold" pitchFamily="34" charset="0"/>
              </a:rPr>
              <a:t>delle classi II A – II B </a:t>
            </a:r>
          </a:p>
          <a:p>
            <a:r>
              <a:rPr lang="it-IT" sz="3600" dirty="0" smtClean="0">
                <a:solidFill>
                  <a:srgbClr val="FF0000"/>
                </a:solidFill>
                <a:latin typeface="Arial Rounded MT Bold" pitchFamily="34" charset="0"/>
              </a:rPr>
              <a:t>della scuola primaria di </a:t>
            </a:r>
            <a:r>
              <a:rPr lang="it-IT" sz="3600" dirty="0" err="1" smtClean="0">
                <a:solidFill>
                  <a:srgbClr val="FF0000"/>
                </a:solidFill>
                <a:latin typeface="Arial Rounded MT Bold" pitchFamily="34" charset="0"/>
              </a:rPr>
              <a:t>Rassina</a:t>
            </a:r>
            <a:endParaRPr lang="it-IT" sz="36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advClick="0" advTm="1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583513" y="214281"/>
            <a:ext cx="41740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Nel </a:t>
            </a:r>
            <a:r>
              <a:rPr lang="it-IT" sz="5400" b="1" dirty="0" err="1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terriccio…</a:t>
            </a:r>
            <a:endParaRPr lang="it-IT" sz="5400" b="1" cap="none" spc="0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" name="Immagine 2" descr="IMG_20190116_1147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1248" y="1285857"/>
            <a:ext cx="3622671" cy="2250279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4" name="Immagine 3" descr="IMG_20190117_1246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16492" y="1214415"/>
            <a:ext cx="2328880" cy="2571768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Immagine 7" descr="IMG_20190118_1640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0011" y="4214811"/>
            <a:ext cx="2846408" cy="3143272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11" name="Immagine 10" descr="IMG_20190121_1300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1474" y="4214811"/>
            <a:ext cx="2846408" cy="3143271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ransition advClick="0" advTm="1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20190129_1257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0010" y="285721"/>
            <a:ext cx="2932662" cy="3238523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3" name="Immagine 2" descr="IMG_20190304_1308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95181" y="285724"/>
            <a:ext cx="4226456" cy="2625329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4" name="Immagine 3" descr="fiori modifica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8736" y="3643310"/>
            <a:ext cx="3795210" cy="1640015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Immagine 4" descr="IMG_20190405_1656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53945" y="3214683"/>
            <a:ext cx="3881466" cy="2411033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Immagine 5" descr="IMG_20190405_16571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8736" y="5929326"/>
            <a:ext cx="3881436" cy="2411015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Immagine 6" descr="IMG_20190408_10545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12710" y="6000761"/>
            <a:ext cx="3708956" cy="2303876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ransition advClick="0" advTm="1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068453" y="-1214432"/>
            <a:ext cx="4143495" cy="7000924"/>
          </a:xfrm>
          <a:prstGeom prst="flowChartAlternateProcess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3" name="Immagine 2" descr="img0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3578" y="4714876"/>
            <a:ext cx="5253244" cy="4198278"/>
          </a:xfrm>
          <a:prstGeom prst="flowChartAlternateProcess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 advClick="0"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690013" y="285723"/>
            <a:ext cx="72453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000" b="1" cap="none" spc="0" dirty="0" smtClean="0">
                <a:ln w="31550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SEMINA IN CONDIZIONI DIVERSE</a:t>
            </a:r>
            <a:endParaRPr lang="it-IT" sz="4000" b="1" cap="none" spc="0" dirty="0">
              <a:ln w="31550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5" name="Immagine 4" descr="img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3757" y="2000236"/>
            <a:ext cx="3277681" cy="2598363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6" name="Immagine 5" descr="img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3756" y="5286384"/>
            <a:ext cx="3191427" cy="2585567"/>
          </a:xfrm>
          <a:prstGeom prst="rect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7" name="Nuvola 6"/>
          <p:cNvSpPr/>
          <p:nvPr/>
        </p:nvSpPr>
        <p:spPr>
          <a:xfrm>
            <a:off x="4053946" y="1643044"/>
            <a:ext cx="3967720" cy="3071835"/>
          </a:xfrm>
          <a:prstGeom prst="cloud">
            <a:avLst/>
          </a:prstGeom>
          <a:solidFill>
            <a:srgbClr val="FFFF66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dirty="0" smtClean="0">
                <a:solidFill>
                  <a:srgbClr val="FF0000"/>
                </a:solidFill>
              </a:rPr>
              <a:t>NELL’AULA, VICINO AL TERMOSIFONE, ALLA LUCE DELLA VETRATA, ANNAFFIATO</a:t>
            </a:r>
            <a:r>
              <a:rPr lang="it-IT" dirty="0" smtClean="0">
                <a:solidFill>
                  <a:srgbClr val="FF0000"/>
                </a:solidFill>
              </a:rPr>
              <a:t>.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8" name="Nuvola 7"/>
          <p:cNvSpPr/>
          <p:nvPr/>
        </p:nvSpPr>
        <p:spPr>
          <a:xfrm>
            <a:off x="4053946" y="5214944"/>
            <a:ext cx="3967720" cy="3071835"/>
          </a:xfrm>
          <a:prstGeom prst="cloud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dirty="0" smtClean="0">
                <a:solidFill>
                  <a:schemeClr val="bg1"/>
                </a:solidFill>
              </a:rPr>
              <a:t>AL BUIO, DENTRO L’ARMADIETTO CHIUSO, ANNAFFIATO</a:t>
            </a:r>
            <a:r>
              <a:rPr lang="it-IT" dirty="0" smtClean="0">
                <a:solidFill>
                  <a:schemeClr val="bg1"/>
                </a:solidFill>
              </a:rPr>
              <a:t>.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4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992" y="500035"/>
            <a:ext cx="3363936" cy="2610764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sp>
        <p:nvSpPr>
          <p:cNvPr id="3" name="Nuvola 2"/>
          <p:cNvSpPr/>
          <p:nvPr/>
        </p:nvSpPr>
        <p:spPr>
          <a:xfrm>
            <a:off x="3967693" y="357160"/>
            <a:ext cx="3967720" cy="3071835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dirty="0" smtClean="0">
                <a:solidFill>
                  <a:schemeClr val="accent1">
                    <a:lumMod val="75000"/>
                  </a:schemeClr>
                </a:solidFill>
              </a:rPr>
              <a:t>FUORI, ALL’APERTO, ESPOSTO ALLA PIOGGIA  E ALLA NEVE.</a:t>
            </a:r>
            <a:endParaRPr lang="it-IT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magine 3" descr="IMG_20190129_1301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2522" y="3857621"/>
            <a:ext cx="6555361" cy="4071967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ransition advClick="0" advTm="1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7503" y="357160"/>
            <a:ext cx="7351367" cy="8429099"/>
          </a:xfrm>
          <a:prstGeom prst="rect">
            <a:avLst/>
          </a:prstGeom>
        </p:spPr>
      </p:pic>
    </p:spTree>
  </p:cSld>
  <p:clrMapOvr>
    <a:masterClrMapping/>
  </p:clrMapOvr>
  <p:transition advClick="0" advTm="2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8756" y="441233"/>
            <a:ext cx="7642889" cy="8261543"/>
          </a:xfrm>
          <a:prstGeom prst="verticalScroll">
            <a:avLst>
              <a:gd name="adj" fmla="val 2870"/>
            </a:avLst>
          </a:prstGeom>
          <a:ln w="76200">
            <a:solidFill>
              <a:srgbClr val="00B050"/>
            </a:solidFill>
          </a:ln>
        </p:spPr>
      </p:pic>
    </p:spTree>
  </p:cSld>
  <p:clrMapOvr>
    <a:masterClrMapping/>
  </p:clrMapOvr>
  <p:transition advClick="0" advTm="1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0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9738" y="500035"/>
            <a:ext cx="3793641" cy="2714644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5" name="Immagine 4" descr="IMG_20190408_1052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1176" y="3571868"/>
            <a:ext cx="6858048" cy="5143536"/>
          </a:xfrm>
          <a:prstGeom prst="flowChartAlternateProcess">
            <a:avLst/>
          </a:prstGeom>
          <a:ln w="38100">
            <a:solidFill>
              <a:srgbClr val="00B0F0"/>
            </a:solidFill>
          </a:ln>
        </p:spPr>
      </p:pic>
      <p:pic>
        <p:nvPicPr>
          <p:cNvPr id="4" name="Immagine 3" descr="img028.jpg"/>
          <p:cNvPicPr>
            <a:picLocks noChangeAspect="1"/>
          </p:cNvPicPr>
          <p:nvPr/>
        </p:nvPicPr>
        <p:blipFill>
          <a:blip r:embed="rId4" cstate="print"/>
          <a:srcRect l="12476" t="8300" r="10694" b="10215"/>
          <a:stretch>
            <a:fillRect/>
          </a:stretch>
        </p:blipFill>
        <p:spPr>
          <a:xfrm rot="16200000">
            <a:off x="4695045" y="279410"/>
            <a:ext cx="2964899" cy="29263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ransition advClick="0"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G_20190213_1406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842" y="2000237"/>
            <a:ext cx="7890723" cy="5786479"/>
          </a:xfrm>
          <a:prstGeom prst="heart">
            <a:avLst/>
          </a:prstGeom>
          <a:ln w="76200">
            <a:solidFill>
              <a:srgbClr val="00B050"/>
            </a:solidFill>
          </a:ln>
        </p:spPr>
      </p:pic>
    </p:spTree>
  </p:cSld>
  <p:clrMapOvr>
    <a:masterClrMapping/>
  </p:clrMapOvr>
  <p:transition advClick="0"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  <a:latin typeface="Harrington" pitchFamily="82" charset="0"/>
              </a:rPr>
              <a:t>Un grazie a tutti noi!</a:t>
            </a:r>
            <a:endParaRPr lang="it-IT" b="1" dirty="0">
              <a:solidFill>
                <a:srgbClr val="FF0000"/>
              </a:solidFill>
              <a:latin typeface="Harrington" pitchFamily="82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5424" y="1571604"/>
            <a:ext cx="7452360" cy="6929486"/>
          </a:xfrm>
        </p:spPr>
        <p:txBody>
          <a:bodyPr numCol="2">
            <a:normAutofit fontScale="47500" lnSpcReduction="20000"/>
          </a:bodyPr>
          <a:lstStyle/>
          <a:p>
            <a:pPr>
              <a:buNone/>
            </a:pPr>
            <a:endParaRPr lang="it-IT" sz="6500" dirty="0" smtClean="0"/>
          </a:p>
          <a:p>
            <a:pPr algn="ctr">
              <a:buNone/>
            </a:pPr>
            <a:r>
              <a:rPr lang="it-IT" sz="6500" b="1" dirty="0" smtClean="0">
                <a:latin typeface="Curlz MT" pitchFamily="82" charset="0"/>
              </a:rPr>
              <a:t>Gabriele</a:t>
            </a:r>
          </a:p>
          <a:p>
            <a:pPr algn="ctr">
              <a:buNone/>
            </a:pPr>
            <a:r>
              <a:rPr lang="it-IT" sz="6500" b="1" dirty="0" smtClean="0">
                <a:latin typeface="Curlz MT" pitchFamily="82" charset="0"/>
              </a:rPr>
              <a:t>Alice C. </a:t>
            </a:r>
          </a:p>
          <a:p>
            <a:pPr algn="ctr">
              <a:buNone/>
            </a:pPr>
            <a:r>
              <a:rPr lang="it-IT" sz="6500" b="1" dirty="0" smtClean="0">
                <a:latin typeface="Curlz MT" pitchFamily="82" charset="0"/>
              </a:rPr>
              <a:t>Lorenzo C.</a:t>
            </a:r>
          </a:p>
          <a:p>
            <a:pPr algn="ctr">
              <a:buNone/>
            </a:pPr>
            <a:r>
              <a:rPr lang="it-IT" sz="6500" b="1" dirty="0" err="1" smtClean="0">
                <a:latin typeface="Curlz MT" pitchFamily="82" charset="0"/>
              </a:rPr>
              <a:t>Samir</a:t>
            </a:r>
            <a:endParaRPr lang="it-IT" sz="6500" b="1" dirty="0" smtClean="0">
              <a:latin typeface="Curlz MT" pitchFamily="82" charset="0"/>
            </a:endParaRPr>
          </a:p>
          <a:p>
            <a:pPr algn="ctr">
              <a:buNone/>
            </a:pPr>
            <a:r>
              <a:rPr lang="it-IT" sz="6500" b="1" dirty="0" smtClean="0">
                <a:latin typeface="Curlz MT" pitchFamily="82" charset="0"/>
              </a:rPr>
              <a:t>Mattia</a:t>
            </a:r>
          </a:p>
          <a:p>
            <a:pPr algn="ctr">
              <a:buNone/>
            </a:pPr>
            <a:r>
              <a:rPr lang="it-IT" sz="6500" b="1" dirty="0" err="1" smtClean="0">
                <a:latin typeface="Curlz MT" pitchFamily="82" charset="0"/>
              </a:rPr>
              <a:t>Iacopo</a:t>
            </a:r>
            <a:endParaRPr lang="it-IT" sz="6500" b="1" dirty="0" smtClean="0">
              <a:latin typeface="Curlz MT" pitchFamily="82" charset="0"/>
            </a:endParaRPr>
          </a:p>
          <a:p>
            <a:pPr algn="ctr">
              <a:buNone/>
            </a:pPr>
            <a:r>
              <a:rPr lang="it-IT" sz="6500" b="1" dirty="0" err="1" smtClean="0">
                <a:latin typeface="Curlz MT" pitchFamily="82" charset="0"/>
              </a:rPr>
              <a:t>Jasir</a:t>
            </a:r>
            <a:endParaRPr lang="it-IT" sz="6500" b="1" dirty="0" smtClean="0">
              <a:latin typeface="Curlz MT" pitchFamily="82" charset="0"/>
            </a:endParaRPr>
          </a:p>
          <a:p>
            <a:pPr algn="ctr">
              <a:buNone/>
            </a:pPr>
            <a:r>
              <a:rPr lang="it-IT" sz="6500" b="1" dirty="0" err="1" smtClean="0">
                <a:latin typeface="Curlz MT" pitchFamily="82" charset="0"/>
              </a:rPr>
              <a:t>Gioele</a:t>
            </a:r>
            <a:endParaRPr lang="it-IT" sz="6500" b="1" dirty="0" smtClean="0">
              <a:latin typeface="Curlz MT" pitchFamily="82" charset="0"/>
            </a:endParaRPr>
          </a:p>
          <a:p>
            <a:pPr algn="ctr">
              <a:buNone/>
            </a:pPr>
            <a:r>
              <a:rPr lang="it-IT" sz="6500" b="1" dirty="0" smtClean="0">
                <a:latin typeface="Curlz MT" pitchFamily="82" charset="0"/>
              </a:rPr>
              <a:t>Bryan</a:t>
            </a:r>
          </a:p>
          <a:p>
            <a:pPr algn="ctr">
              <a:buNone/>
            </a:pPr>
            <a:r>
              <a:rPr lang="it-IT" sz="6500" b="1" dirty="0" smtClean="0">
                <a:latin typeface="Curlz MT" pitchFamily="82" charset="0"/>
              </a:rPr>
              <a:t>Christian</a:t>
            </a:r>
          </a:p>
          <a:p>
            <a:pPr algn="ctr">
              <a:buNone/>
            </a:pPr>
            <a:r>
              <a:rPr lang="it-IT" sz="6500" b="1" dirty="0" smtClean="0">
                <a:latin typeface="Curlz MT" pitchFamily="82" charset="0"/>
              </a:rPr>
              <a:t>Margherita</a:t>
            </a:r>
          </a:p>
          <a:p>
            <a:pPr algn="ctr">
              <a:buNone/>
            </a:pPr>
            <a:endParaRPr lang="it-IT" sz="6500" b="1" dirty="0" smtClean="0">
              <a:latin typeface="Curlz MT" pitchFamily="82" charset="0"/>
            </a:endParaRPr>
          </a:p>
          <a:p>
            <a:pPr algn="ctr">
              <a:buNone/>
            </a:pPr>
            <a:endParaRPr lang="it-IT" sz="6500" b="1" dirty="0" smtClean="0">
              <a:latin typeface="Curlz MT" pitchFamily="82" charset="0"/>
            </a:endParaRPr>
          </a:p>
          <a:p>
            <a:pPr algn="ctr">
              <a:buNone/>
            </a:pPr>
            <a:endParaRPr lang="it-IT" sz="6500" b="1" dirty="0" smtClean="0">
              <a:latin typeface="Curlz MT" pitchFamily="82" charset="0"/>
            </a:endParaRPr>
          </a:p>
          <a:p>
            <a:pPr algn="ctr">
              <a:buNone/>
            </a:pPr>
            <a:r>
              <a:rPr lang="it-IT" sz="6500" b="1" dirty="0" smtClean="0">
                <a:latin typeface="Curlz MT" pitchFamily="82" charset="0"/>
              </a:rPr>
              <a:t>Anna</a:t>
            </a:r>
          </a:p>
          <a:p>
            <a:pPr algn="ctr">
              <a:buNone/>
            </a:pPr>
            <a:r>
              <a:rPr lang="it-IT" sz="6500" b="1" dirty="0" smtClean="0">
                <a:latin typeface="Curlz MT" pitchFamily="82" charset="0"/>
              </a:rPr>
              <a:t>Luca</a:t>
            </a:r>
          </a:p>
          <a:p>
            <a:pPr algn="ctr">
              <a:buNone/>
            </a:pPr>
            <a:r>
              <a:rPr lang="it-IT" sz="6500" b="1" dirty="0" smtClean="0">
                <a:latin typeface="Curlz MT" pitchFamily="82" charset="0"/>
              </a:rPr>
              <a:t>Francesco</a:t>
            </a:r>
          </a:p>
          <a:p>
            <a:pPr algn="ctr">
              <a:buNone/>
            </a:pPr>
            <a:r>
              <a:rPr lang="it-IT" sz="6500" b="1" dirty="0" smtClean="0">
                <a:latin typeface="Curlz MT" pitchFamily="82" charset="0"/>
              </a:rPr>
              <a:t>Diego D. </a:t>
            </a:r>
          </a:p>
          <a:p>
            <a:pPr algn="ctr">
              <a:buNone/>
            </a:pPr>
            <a:r>
              <a:rPr lang="it-IT" sz="6500" b="1" dirty="0" smtClean="0">
                <a:latin typeface="Curlz MT" pitchFamily="82" charset="0"/>
              </a:rPr>
              <a:t>Alice F.</a:t>
            </a:r>
          </a:p>
          <a:p>
            <a:pPr algn="ctr">
              <a:buNone/>
            </a:pPr>
            <a:r>
              <a:rPr lang="it-IT" sz="6500" b="1" dirty="0" smtClean="0">
                <a:latin typeface="Curlz MT" pitchFamily="82" charset="0"/>
              </a:rPr>
              <a:t>Eleonora</a:t>
            </a:r>
          </a:p>
          <a:p>
            <a:pPr algn="ctr">
              <a:buNone/>
            </a:pPr>
            <a:r>
              <a:rPr lang="it-IT" sz="6500" b="1" dirty="0" smtClean="0">
                <a:latin typeface="Curlz MT" pitchFamily="82" charset="0"/>
              </a:rPr>
              <a:t>Elena</a:t>
            </a:r>
          </a:p>
          <a:p>
            <a:pPr algn="ctr">
              <a:buNone/>
            </a:pPr>
            <a:r>
              <a:rPr lang="it-IT" sz="6500" b="1" dirty="0" smtClean="0">
                <a:latin typeface="Curlz MT" pitchFamily="82" charset="0"/>
              </a:rPr>
              <a:t>Lara</a:t>
            </a:r>
          </a:p>
          <a:p>
            <a:pPr algn="ctr">
              <a:buNone/>
            </a:pPr>
            <a:r>
              <a:rPr lang="it-IT" sz="6500" b="1" dirty="0" smtClean="0">
                <a:latin typeface="Curlz MT" pitchFamily="82" charset="0"/>
              </a:rPr>
              <a:t>Samuele</a:t>
            </a:r>
          </a:p>
          <a:p>
            <a:pPr algn="ctr">
              <a:buNone/>
            </a:pPr>
            <a:r>
              <a:rPr lang="it-IT" sz="6500" b="1" dirty="0" smtClean="0">
                <a:latin typeface="Curlz MT" pitchFamily="82" charset="0"/>
              </a:rPr>
              <a:t>Lorenzo R.</a:t>
            </a:r>
          </a:p>
          <a:p>
            <a:pPr algn="ctr">
              <a:buNone/>
            </a:pPr>
            <a:r>
              <a:rPr lang="it-IT" sz="6500" b="1" dirty="0" smtClean="0">
                <a:latin typeface="Curlz MT" pitchFamily="82" charset="0"/>
              </a:rPr>
              <a:t>Diego T.</a:t>
            </a:r>
          </a:p>
          <a:p>
            <a:pPr algn="ctr">
              <a:buNone/>
            </a:pPr>
            <a:r>
              <a:rPr lang="it-IT" sz="6500" b="1" dirty="0" smtClean="0">
                <a:latin typeface="Curlz MT" pitchFamily="82" charset="0"/>
              </a:rPr>
              <a:t>      </a:t>
            </a:r>
          </a:p>
          <a:p>
            <a:pPr algn="ctr">
              <a:buNone/>
            </a:pPr>
            <a:endParaRPr lang="it-IT" sz="6500" b="1" dirty="0">
              <a:latin typeface="Curlz MT" pitchFamily="82" charset="0"/>
            </a:endParaRPr>
          </a:p>
        </p:txBody>
      </p:sp>
    </p:spTree>
  </p:cSld>
  <p:clrMapOvr>
    <a:masterClrMapping/>
  </p:clrMapOvr>
  <p:transition advClick="0" advTm="1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002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961" y="1209949"/>
            <a:ext cx="7774482" cy="6724111"/>
          </a:xfrm>
          <a:prstGeom prst="flowChartAlternateProcess">
            <a:avLst/>
          </a:prstGeom>
          <a:ln w="76200">
            <a:solidFill>
              <a:srgbClr val="00B050"/>
            </a:solidFill>
          </a:ln>
        </p:spPr>
      </p:pic>
    </p:spTree>
  </p:cSld>
  <p:clrMapOvr>
    <a:masterClrMapping/>
  </p:clrMapOvr>
  <p:transition advClick="0"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414021" y="366713"/>
            <a:ext cx="7452360" cy="1524000"/>
          </a:xfrm>
        </p:spPr>
        <p:txBody>
          <a:bodyPr/>
          <a:lstStyle/>
          <a:p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</a:rPr>
              <a:t>Ecco alcuni semi portati a scuola</a:t>
            </a:r>
            <a:endParaRPr lang="it-IT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3" name="Immagine 12" descr="IMG_20190116_0852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3809" y="2214547"/>
            <a:ext cx="5692786" cy="6286512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sp>
        <p:nvSpPr>
          <p:cNvPr id="14" name="CasellaDiTesto 13"/>
          <p:cNvSpPr txBox="1"/>
          <p:nvPr/>
        </p:nvSpPr>
        <p:spPr>
          <a:xfrm>
            <a:off x="5089001" y="2285984"/>
            <a:ext cx="2673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GRANO</a:t>
            </a:r>
            <a:endParaRPr lang="it-IT" sz="2800" b="1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6555335" y="4714877"/>
            <a:ext cx="1725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FAVINE</a:t>
            </a:r>
            <a:endParaRPr lang="it-IT" sz="2800" b="1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4398965" y="8001024"/>
            <a:ext cx="2415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MAIS</a:t>
            </a:r>
            <a:endParaRPr lang="it-IT" sz="2800" b="1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1121284" y="7858148"/>
            <a:ext cx="2846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FAGIOLI</a:t>
            </a:r>
            <a:endParaRPr lang="it-IT" sz="2800" b="1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1293792" y="4071935"/>
            <a:ext cx="2501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CECI</a:t>
            </a:r>
            <a:endParaRPr lang="it-IT" sz="2800" b="1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4485221" y="5929322"/>
            <a:ext cx="1897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FAVE</a:t>
            </a:r>
            <a:endParaRPr lang="it-IT" sz="2800" b="1" dirty="0"/>
          </a:p>
        </p:txBody>
      </p:sp>
    </p:spTree>
  </p:cSld>
  <p:clrMapOvr>
    <a:masterClrMapping/>
  </p:clrMapOvr>
  <p:transition advClick="0" advTm="1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g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478" y="651972"/>
            <a:ext cx="7035447" cy="7840056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</p:spTree>
  </p:cSld>
  <p:clrMapOvr>
    <a:masterClrMapping/>
  </p:clrMapOvr>
  <p:transition advClick="0" advTm="1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20190110_0915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184598" y="-692642"/>
            <a:ext cx="3911208" cy="6296562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4" name="Immagine 3" descr="IMG_20190116_093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80050" y="5143508"/>
            <a:ext cx="5606561" cy="3482603"/>
          </a:xfrm>
          <a:prstGeom prst="ellipse">
            <a:avLst/>
          </a:prstGeom>
          <a:ln w="76200">
            <a:solidFill>
              <a:srgbClr val="00B050"/>
            </a:solidFill>
          </a:ln>
        </p:spPr>
      </p:pic>
    </p:spTree>
  </p:cSld>
  <p:clrMapOvr>
    <a:masterClrMapping/>
  </p:clrMapOvr>
  <p:transition advClick="0"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20190116_0924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425700" y="4240747"/>
            <a:ext cx="3429003" cy="5520270"/>
          </a:xfrm>
          <a:prstGeom prst="ellipse">
            <a:avLst/>
          </a:prstGeom>
          <a:ln w="76200">
            <a:solidFill>
              <a:srgbClr val="00B050"/>
            </a:solidFill>
          </a:ln>
        </p:spPr>
      </p:pic>
      <p:pic>
        <p:nvPicPr>
          <p:cNvPr id="3" name="Immagine 2" descr="img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5966" y="571473"/>
            <a:ext cx="7588471" cy="4071967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</p:spTree>
  </p:cSld>
  <p:clrMapOvr>
    <a:masterClrMapping/>
  </p:clrMapOvr>
  <p:transition advClick="0" advTm="1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1247" y="285724"/>
            <a:ext cx="7417910" cy="5375369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3" name="Immagine 2" descr="IMG_20190116_0917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2586427" y="4910275"/>
            <a:ext cx="3107553" cy="5002777"/>
          </a:xfrm>
          <a:prstGeom prst="ellipse">
            <a:avLst/>
          </a:prstGeom>
          <a:ln w="76200">
            <a:solidFill>
              <a:srgbClr val="00B050"/>
            </a:solidFill>
          </a:ln>
        </p:spPr>
      </p:pic>
    </p:spTree>
  </p:cSld>
  <p:clrMapOvr>
    <a:masterClrMapping/>
  </p:clrMapOvr>
  <p:transition advClick="0" advTm="1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1247" y="785787"/>
            <a:ext cx="7452360" cy="1714512"/>
          </a:xfrm>
        </p:spPr>
        <p:txBody>
          <a:bodyPr>
            <a:noAutofit/>
          </a:bodyPr>
          <a:lstStyle/>
          <a:p>
            <a:r>
              <a:rPr lang="it-IT" sz="6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LA SEMINA IN CLASSE</a:t>
            </a:r>
            <a:endParaRPr lang="it-IT" sz="6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Immagine 3" descr="img0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8962" y="2855976"/>
            <a:ext cx="7442477" cy="4073478"/>
          </a:xfrm>
          <a:prstGeom prst="flowChartAlternateProcess">
            <a:avLst/>
          </a:prstGeom>
          <a:ln w="76200">
            <a:solidFill>
              <a:srgbClr val="FF0000"/>
            </a:solidFill>
          </a:ln>
        </p:spPr>
      </p:pic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2073</TotalTime>
  <Words>346</Words>
  <Application>Microsoft Office PowerPoint</Application>
  <PresentationFormat>Personalizzato</PresentationFormat>
  <Paragraphs>77</Paragraphs>
  <Slides>29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0" baseType="lpstr">
      <vt:lpstr>Tema di Office</vt:lpstr>
      <vt:lpstr>Diapositiva 1</vt:lpstr>
      <vt:lpstr>Diapositiva 2</vt:lpstr>
      <vt:lpstr>Diapositiva 3</vt:lpstr>
      <vt:lpstr>Ecco alcuni semi portati a scuola</vt:lpstr>
      <vt:lpstr>Diapositiva 5</vt:lpstr>
      <vt:lpstr>Diapositiva 6</vt:lpstr>
      <vt:lpstr>Diapositiva 7</vt:lpstr>
      <vt:lpstr>Diapositiva 8</vt:lpstr>
      <vt:lpstr>LA SEMINA IN CLASSE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Un grazie a tutti noi!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admin</dc:creator>
  <cp:lastModifiedBy>Flora Nardone</cp:lastModifiedBy>
  <cp:revision>175</cp:revision>
  <dcterms:created xsi:type="dcterms:W3CDTF">2019-04-22T08:48:09Z</dcterms:created>
  <dcterms:modified xsi:type="dcterms:W3CDTF">2019-06-24T08:32:43Z</dcterms:modified>
</cp:coreProperties>
</file>